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93" r:id="rId3"/>
    <p:sldId id="404" r:id="rId4"/>
    <p:sldId id="405" r:id="rId5"/>
    <p:sldId id="394" r:id="rId6"/>
    <p:sldId id="395" r:id="rId7"/>
    <p:sldId id="406" r:id="rId8"/>
    <p:sldId id="407" r:id="rId9"/>
    <p:sldId id="408" r:id="rId10"/>
    <p:sldId id="409" r:id="rId11"/>
    <p:sldId id="396" r:id="rId12"/>
    <p:sldId id="397" r:id="rId13"/>
    <p:sldId id="398" r:id="rId14"/>
    <p:sldId id="410" r:id="rId15"/>
    <p:sldId id="411" r:id="rId16"/>
    <p:sldId id="412" r:id="rId17"/>
    <p:sldId id="399" r:id="rId18"/>
    <p:sldId id="417" r:id="rId19"/>
    <p:sldId id="418" r:id="rId20"/>
    <p:sldId id="400" r:id="rId21"/>
    <p:sldId id="401" r:id="rId22"/>
    <p:sldId id="402" r:id="rId23"/>
    <p:sldId id="403" r:id="rId24"/>
    <p:sldId id="421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13" r:id="rId34"/>
    <p:sldId id="415" r:id="rId35"/>
    <p:sldId id="414" r:id="rId36"/>
    <p:sldId id="428" r:id="rId37"/>
    <p:sldId id="416" r:id="rId38"/>
    <p:sldId id="419" r:id="rId39"/>
    <p:sldId id="420" r:id="rId40"/>
    <p:sldId id="422" r:id="rId41"/>
    <p:sldId id="437" r:id="rId42"/>
    <p:sldId id="438" r:id="rId43"/>
    <p:sldId id="439" r:id="rId44"/>
    <p:sldId id="423" r:id="rId45"/>
    <p:sldId id="424" r:id="rId46"/>
    <p:sldId id="425" r:id="rId47"/>
    <p:sldId id="440" r:id="rId48"/>
    <p:sldId id="426" r:id="rId4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BD92C-D767-7AE4-ABFE-B34CF6464758}" v="2183" dt="2024-11-01T16:42:22.764"/>
    <p1510:client id="{281B9E0C-D7E6-BD9E-224E-C149A7704E23}" v="66" dt="2024-11-01T10:19:13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06/11/2024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14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3965796"/>
            <a:ext cx="72428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Introduction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to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Recurrent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Neural Networks (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RNNs</a:t>
            </a:r>
            <a:r>
              <a:rPr lang="pt-PT" sz="3600" b="1" dirty="0">
                <a:latin typeface="Calibri"/>
                <a:ea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Many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-to-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Many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err="1">
                <a:ea typeface="+mn-lt"/>
                <a:cs typeface="+mn-lt"/>
              </a:rPr>
              <a:t>Description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Processes a </a:t>
            </a:r>
            <a:r>
              <a:rPr lang="pt-PT" sz="3000" b="1" err="1">
                <a:ea typeface="+mn-lt"/>
                <a:cs typeface="+mn-lt"/>
              </a:rPr>
              <a:t>sequence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of</a:t>
            </a:r>
            <a:r>
              <a:rPr lang="pt-PT" sz="3000" b="1" dirty="0">
                <a:ea typeface="+mn-lt"/>
                <a:cs typeface="+mn-lt"/>
              </a:rPr>
              <a:t> inputs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generate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b="1" err="1">
                <a:ea typeface="+mn-lt"/>
                <a:cs typeface="+mn-lt"/>
              </a:rPr>
              <a:t>sequence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of</a:t>
            </a:r>
            <a:r>
              <a:rPr lang="pt-PT" sz="3000" b="1" dirty="0">
                <a:ea typeface="+mn-lt"/>
                <a:cs typeface="+mn-lt"/>
              </a:rPr>
              <a:t> outputs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useful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where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both</a:t>
            </a:r>
            <a:r>
              <a:rPr lang="pt-PT" sz="3000" dirty="0">
                <a:ea typeface="+mn-lt"/>
                <a:cs typeface="+mn-lt"/>
              </a:rPr>
              <a:t> input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output are </a:t>
            </a:r>
            <a:r>
              <a:rPr lang="pt-PT" sz="3000" err="1">
                <a:ea typeface="+mn-lt"/>
                <a:cs typeface="+mn-lt"/>
              </a:rPr>
              <a:t>sequential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Tipo de letra, branco&#10;&#10;Descrição gerada automaticamente">
            <a:extLst>
              <a:ext uri="{FF2B5EF4-FFF2-40B4-BE49-F238E27FC236}">
                <a16:creationId xmlns:a16="http://schemas.microsoft.com/office/drawing/2014/main" id="{C06CA55E-B049-B08E-5230-3440496B1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189" y="3196667"/>
            <a:ext cx="90106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5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Feedforward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err="1">
                <a:ea typeface="+mn-lt"/>
                <a:cs typeface="+mn-lt"/>
              </a:rPr>
              <a:t>Problems</a:t>
            </a:r>
            <a:r>
              <a:rPr lang="pt-PT" sz="3000" dirty="0">
                <a:ea typeface="+mn-lt"/>
                <a:cs typeface="+mn-lt"/>
              </a:rPr>
              <a:t>: 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model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parameters</a:t>
            </a:r>
            <a:r>
              <a:rPr lang="pt-PT" sz="2600" dirty="0">
                <a:ea typeface="+mn-lt"/>
                <a:cs typeface="+mn-lt"/>
              </a:rPr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Input / output </a:t>
            </a:r>
            <a:r>
              <a:rPr lang="pt-PT" sz="2600" dirty="0" err="1">
                <a:ea typeface="+mn-lt"/>
                <a:cs typeface="+mn-lt"/>
              </a:rPr>
              <a:t>sizes</a:t>
            </a:r>
            <a:r>
              <a:rPr lang="pt-PT" sz="2600" dirty="0">
                <a:ea typeface="+mn-lt"/>
                <a:cs typeface="+mn-lt"/>
              </a:rPr>
              <a:t> are </a:t>
            </a:r>
            <a:r>
              <a:rPr lang="pt-PT" sz="2600" dirty="0" err="1">
                <a:ea typeface="+mn-lt"/>
                <a:cs typeface="+mn-lt"/>
              </a:rPr>
              <a:t>fixed</a:t>
            </a:r>
            <a:r>
              <a:rPr lang="pt-PT" sz="2600" dirty="0">
                <a:ea typeface="+mn-lt"/>
                <a:cs typeface="+mn-lt"/>
              </a:rPr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No </a:t>
            </a:r>
            <a:r>
              <a:rPr lang="pt-PT" sz="2600" err="1">
                <a:ea typeface="+mn-lt"/>
                <a:cs typeface="+mn-lt"/>
              </a:rPr>
              <a:t>memory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past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since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weights</a:t>
            </a:r>
            <a:r>
              <a:rPr lang="pt-PT" sz="2600" dirty="0">
                <a:ea typeface="+mn-lt"/>
                <a:cs typeface="+mn-lt"/>
              </a:rPr>
              <a:t> are </a:t>
            </a:r>
            <a:r>
              <a:rPr lang="pt-PT" sz="2600" err="1">
                <a:ea typeface="+mn-lt"/>
                <a:cs typeface="+mn-lt"/>
              </a:rPr>
              <a:t>learned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independently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Each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 serves as input to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next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no </a:t>
            </a:r>
            <a:r>
              <a:rPr lang="pt-PT" sz="3000" dirty="0" err="1">
                <a:ea typeface="+mn-lt"/>
                <a:cs typeface="+mn-lt"/>
              </a:rPr>
              <a:t>loops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diagrama, file, círculo, origami&#10;&#10;Descrição gerada automaticamente">
            <a:extLst>
              <a:ext uri="{FF2B5EF4-FFF2-40B4-BE49-F238E27FC236}">
                <a16:creationId xmlns:a16="http://schemas.microsoft.com/office/drawing/2014/main" id="{93F63CDB-556B-E54A-D77A-26864C79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159" y="3228460"/>
            <a:ext cx="93726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4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3" name="Marcador de Posição de Conteúdo 12" descr="Uma imagem com diagrama, clipart, design&#10;&#10;Descrição gerada automaticamente">
            <a:extLst>
              <a:ext uri="{FF2B5EF4-FFF2-40B4-BE49-F238E27FC236}">
                <a16:creationId xmlns:a16="http://schemas.microsoft.com/office/drawing/2014/main" id="{C68DA39B-653F-B91B-F73C-1E5FF853A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8649" b="394"/>
          <a:stretch/>
        </p:blipFill>
        <p:spPr>
          <a:xfrm>
            <a:off x="3048001" y="1325168"/>
            <a:ext cx="5838571" cy="4899181"/>
          </a:xfr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2394F0A-002C-5E4E-F171-C498617A43EB}"/>
              </a:ext>
            </a:extLst>
          </p:cNvPr>
          <p:cNvSpPr/>
          <p:nvPr/>
        </p:nvSpPr>
        <p:spPr>
          <a:xfrm>
            <a:off x="2955324" y="3583459"/>
            <a:ext cx="1029729" cy="463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916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Recurrent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 (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E103B825-3688-7BA3-0BF7-376612CCD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913" y="1135706"/>
            <a:ext cx="9375553" cy="5401662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0E4D614-616A-9BF8-398D-85A964BBA97E}"/>
              </a:ext>
            </a:extLst>
          </p:cNvPr>
          <p:cNvSpPr/>
          <p:nvPr/>
        </p:nvSpPr>
        <p:spPr>
          <a:xfrm>
            <a:off x="4273378" y="1081216"/>
            <a:ext cx="2234513" cy="236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CBCCCEE-2DC0-CC0C-2721-23EC94338AD4}"/>
              </a:ext>
            </a:extLst>
          </p:cNvPr>
          <p:cNvSpPr/>
          <p:nvPr/>
        </p:nvSpPr>
        <p:spPr>
          <a:xfrm>
            <a:off x="1441621" y="6137189"/>
            <a:ext cx="2275702" cy="401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E938B29-DAF4-712A-2774-F30DEC452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79" y="6016324"/>
            <a:ext cx="1819275" cy="447675"/>
          </a:xfrm>
          <a:prstGeom prst="rect">
            <a:avLst/>
          </a:prstGeom>
        </p:spPr>
      </p:pic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F64F4D80-2E2D-0DAB-0434-56981F2A5270}"/>
              </a:ext>
            </a:extLst>
          </p:cNvPr>
          <p:cNvSpPr txBox="1">
            <a:spLocks/>
          </p:cNvSpPr>
          <p:nvPr/>
        </p:nvSpPr>
        <p:spPr>
          <a:xfrm>
            <a:off x="548426" y="1321203"/>
            <a:ext cx="8427051" cy="5220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000" b="1" dirty="0" err="1">
                <a:ea typeface="+mn-lt"/>
                <a:cs typeface="+mn-lt"/>
              </a:rPr>
              <a:t>Main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idea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use </a:t>
            </a:r>
            <a:r>
              <a:rPr lang="pt-PT" sz="3000" dirty="0" err="1">
                <a:ea typeface="+mn-lt"/>
                <a:cs typeface="+mn-lt"/>
              </a:rPr>
              <a:t>hidden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state</a:t>
            </a:r>
            <a:r>
              <a:rPr lang="pt-PT" sz="3000" dirty="0">
                <a:ea typeface="+mn-lt"/>
                <a:cs typeface="+mn-lt"/>
              </a:rPr>
              <a:t> to capture </a:t>
            </a:r>
            <a:r>
              <a:rPr lang="pt-PT" sz="3000" b="1" dirty="0" err="1">
                <a:ea typeface="+mn-lt"/>
                <a:cs typeface="+mn-lt"/>
              </a:rPr>
              <a:t>information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about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the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past</a:t>
            </a:r>
            <a:endParaRPr lang="pt-PT" sz="3000" b="1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399986-B830-F6B8-A461-45DB7F046B60}"/>
              </a:ext>
            </a:extLst>
          </p:cNvPr>
          <p:cNvSpPr txBox="1"/>
          <p:nvPr/>
        </p:nvSpPr>
        <p:spPr>
          <a:xfrm>
            <a:off x="9226378" y="2553729"/>
            <a:ext cx="28564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>
                <a:ea typeface="+mn-lt"/>
                <a:cs typeface="+mn-lt"/>
              </a:rPr>
              <a:t>Receives</a:t>
            </a:r>
            <a:r>
              <a:rPr lang="pt-PT" dirty="0">
                <a:ea typeface="+mn-lt"/>
                <a:cs typeface="+mn-lt"/>
              </a:rPr>
              <a:t> input</a:t>
            </a:r>
            <a:endParaRPr lang="pt-PT" dirty="0"/>
          </a:p>
          <a:p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previous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endParaRPr lang="pt-PT" err="1"/>
          </a:p>
          <a:p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the</a:t>
            </a:r>
            <a:r>
              <a:rPr lang="pt-PT" b="1" dirty="0">
                <a:ea typeface="+mn-lt"/>
                <a:cs typeface="+mn-lt"/>
              </a:rPr>
              <a:t> output </a:t>
            </a:r>
            <a:r>
              <a:rPr lang="pt-PT" b="1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 </a:t>
            </a:r>
            <a:r>
              <a:rPr lang="pt-PT" b="1" err="1">
                <a:ea typeface="+mn-lt"/>
                <a:cs typeface="+mn-lt"/>
              </a:rPr>
              <a:t>the</a:t>
            </a:r>
            <a:endParaRPr lang="pt-PT" b="1" err="1"/>
          </a:p>
          <a:p>
            <a:r>
              <a:rPr lang="pt-PT" b="1" dirty="0" err="1">
                <a:ea typeface="+mn-lt"/>
                <a:cs typeface="+mn-lt"/>
              </a:rPr>
              <a:t>previous</a:t>
            </a:r>
            <a:r>
              <a:rPr lang="pt-PT" b="1" dirty="0">
                <a:ea typeface="+mn-lt"/>
                <a:cs typeface="+mn-lt"/>
              </a:rPr>
              <a:t> time step</a:t>
            </a:r>
            <a:endParaRPr lang="pt-PT" b="1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09F38F1-D20E-3E80-2027-12D7EA53157A}"/>
              </a:ext>
            </a:extLst>
          </p:cNvPr>
          <p:cNvSpPr/>
          <p:nvPr/>
        </p:nvSpPr>
        <p:spPr>
          <a:xfrm>
            <a:off x="494269" y="3150973"/>
            <a:ext cx="2852350" cy="142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F2C2C4-AB61-5370-1D97-C62CB00C054C}"/>
              </a:ext>
            </a:extLst>
          </p:cNvPr>
          <p:cNvSpPr txBox="1"/>
          <p:nvPr/>
        </p:nvSpPr>
        <p:spPr>
          <a:xfrm>
            <a:off x="937053" y="3006810"/>
            <a:ext cx="28564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>
                <a:ea typeface="+mn-lt"/>
                <a:cs typeface="+mn-lt"/>
              </a:rPr>
              <a:t>Receives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from</a:t>
            </a:r>
            <a:endParaRPr lang="pt-PT" dirty="0" err="1"/>
          </a:p>
          <a:p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previous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ea typeface="+mn-lt"/>
                <a:cs typeface="+mn-lt"/>
              </a:rPr>
              <a:t>no </a:t>
            </a:r>
            <a:r>
              <a:rPr lang="pt-PT" b="1" dirty="0" err="1">
                <a:ea typeface="+mn-lt"/>
                <a:cs typeface="+mn-lt"/>
              </a:rPr>
              <a:t>loops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34241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Recurrent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 (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B008E6-42C0-E8DA-B59E-8429AC982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922505"/>
            <a:ext cx="10229850" cy="37338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9FCD277-160F-24A3-1041-A82E21A25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362" y="5192540"/>
            <a:ext cx="18192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8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Recurrent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 (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3" name="Imagem 2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4A3F6E93-A1F1-266A-A555-A8FC7DB3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283" y="1101811"/>
            <a:ext cx="6895435" cy="53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0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Recurrent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 (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D85BE1E0-4472-EBB8-AF7F-052BFC0B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56" y="988540"/>
            <a:ext cx="7072304" cy="5529648"/>
          </a:xfrm>
          <a:prstGeom prst="rect">
            <a:avLst/>
          </a:prstGeom>
        </p:spPr>
      </p:pic>
      <p:pic>
        <p:nvPicPr>
          <p:cNvPr id="8" name="Imagem 7" descr="Uma imagem com texto, Tipo de letra, branco, Gráficos&#10;&#10;Descrição gerada automaticamente">
            <a:extLst>
              <a:ext uri="{FF2B5EF4-FFF2-40B4-BE49-F238E27FC236}">
                <a16:creationId xmlns:a16="http://schemas.microsoft.com/office/drawing/2014/main" id="{ADCC1BC9-CE3E-9DD5-895E-5DC7E9C24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178" y="3232322"/>
            <a:ext cx="3622590" cy="8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Through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Time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Weight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matrices</a:t>
            </a:r>
            <a:r>
              <a:rPr lang="pt-PT" sz="3000" dirty="0">
                <a:ea typeface="+mn-lt"/>
                <a:cs typeface="+mn-lt"/>
              </a:rPr>
              <a:t> in a single-</a:t>
            </a:r>
            <a:r>
              <a:rPr lang="pt-PT" sz="3000" dirty="0" err="1">
                <a:ea typeface="+mn-lt"/>
                <a:cs typeface="+mn-lt"/>
              </a:rPr>
              <a:t>hidden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 RNN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91B11D9A-524B-577F-E18E-F695FD2E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84" y="1957259"/>
            <a:ext cx="108204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40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Through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Time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Weight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matrices</a:t>
            </a:r>
            <a:r>
              <a:rPr lang="pt-PT" sz="3000" dirty="0">
                <a:ea typeface="+mn-lt"/>
                <a:cs typeface="+mn-lt"/>
              </a:rPr>
              <a:t> in a single-</a:t>
            </a:r>
            <a:r>
              <a:rPr lang="pt-PT" sz="3000" dirty="0" err="1">
                <a:ea typeface="+mn-lt"/>
                <a:cs typeface="+mn-lt"/>
              </a:rPr>
              <a:t>hidden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 RNN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4176426B-4E92-F742-D3C6-42554CA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25" y="1894058"/>
            <a:ext cx="8106032" cy="465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86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Through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Time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Weight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matrices</a:t>
            </a:r>
            <a:r>
              <a:rPr lang="pt-PT" sz="3000" dirty="0">
                <a:ea typeface="+mn-lt"/>
                <a:cs typeface="+mn-lt"/>
              </a:rPr>
              <a:t> in a single-</a:t>
            </a:r>
            <a:r>
              <a:rPr lang="pt-PT" sz="3000" dirty="0" err="1">
                <a:ea typeface="+mn-lt"/>
                <a:cs typeface="+mn-lt"/>
              </a:rPr>
              <a:t>hidden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 RNN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3138B7DB-768A-AF5F-71BC-074CEECFD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926" y="1843215"/>
            <a:ext cx="7525771" cy="47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2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860E4A57-E167-8E35-D3F8-C51CB12B570F}"/>
              </a:ext>
            </a:extLst>
          </p:cNvPr>
          <p:cNvSpPr/>
          <p:nvPr/>
        </p:nvSpPr>
        <p:spPr>
          <a:xfrm>
            <a:off x="-1" y="1719648"/>
            <a:ext cx="12192001" cy="4458730"/>
          </a:xfrm>
          <a:prstGeom prst="rect">
            <a:avLst/>
          </a:prstGeom>
          <a:solidFill>
            <a:srgbClr val="2F7BCF"/>
          </a:solidFill>
          <a:ln>
            <a:solidFill>
              <a:srgbClr val="2F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144125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Given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can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you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predict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where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next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23" name="Imagem 22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A597ABE4-9E90-2060-F69A-66CC247D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07" t="26509" r="10874" b="2371"/>
          <a:stretch/>
        </p:blipFill>
        <p:spPr>
          <a:xfrm>
            <a:off x="3964459" y="2252705"/>
            <a:ext cx="4265035" cy="340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01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Through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Time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957ED71D-4E41-BFE5-F90F-6EFAE1A3E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25" y="1235675"/>
            <a:ext cx="8056934" cy="531340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FF9F782-D6DD-A26B-C043-26F5A963FC12}"/>
              </a:ext>
            </a:extLst>
          </p:cNvPr>
          <p:cNvSpPr/>
          <p:nvPr/>
        </p:nvSpPr>
        <p:spPr>
          <a:xfrm>
            <a:off x="2986216" y="1101810"/>
            <a:ext cx="6878594" cy="45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00028C-A63D-4FB4-3B8E-313DE67AC4FF}"/>
              </a:ext>
            </a:extLst>
          </p:cNvPr>
          <p:cNvSpPr/>
          <p:nvPr/>
        </p:nvSpPr>
        <p:spPr>
          <a:xfrm>
            <a:off x="3047999" y="1719648"/>
            <a:ext cx="3810001" cy="700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966A57-18FC-A579-4754-6F7E2C710566}"/>
              </a:ext>
            </a:extLst>
          </p:cNvPr>
          <p:cNvSpPr/>
          <p:nvPr/>
        </p:nvSpPr>
        <p:spPr>
          <a:xfrm>
            <a:off x="3047999" y="2316891"/>
            <a:ext cx="3501083" cy="700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7510592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overall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loss</a:t>
            </a:r>
            <a:r>
              <a:rPr lang="pt-PT" sz="3000" dirty="0">
                <a:ea typeface="+mn-lt"/>
                <a:cs typeface="+mn-lt"/>
              </a:rPr>
              <a:t> can </a:t>
            </a:r>
            <a:r>
              <a:rPr lang="pt-PT" sz="3000" dirty="0" err="1">
                <a:ea typeface="+mn-lt"/>
                <a:cs typeface="+mn-lt"/>
              </a:rPr>
              <a:t>be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computed</a:t>
            </a:r>
            <a:r>
              <a:rPr lang="pt-PT" sz="3000" dirty="0">
                <a:ea typeface="+mn-lt"/>
                <a:cs typeface="+mn-lt"/>
              </a:rPr>
              <a:t> as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sum </a:t>
            </a:r>
            <a:r>
              <a:rPr lang="pt-PT" sz="3000" dirty="0" err="1">
                <a:ea typeface="+mn-lt"/>
                <a:cs typeface="+mn-lt"/>
              </a:rPr>
              <a:t>over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all</a:t>
            </a:r>
            <a:r>
              <a:rPr lang="pt-PT" sz="3000" dirty="0">
                <a:ea typeface="+mn-lt"/>
                <a:cs typeface="+mn-lt"/>
              </a:rPr>
              <a:t> time steps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9380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Through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Time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desenho&#10;&#10;Descrição gerada automaticamente">
            <a:extLst>
              <a:ext uri="{FF2B5EF4-FFF2-40B4-BE49-F238E27FC236}">
                <a16:creationId xmlns:a16="http://schemas.microsoft.com/office/drawing/2014/main" id="{2002AA10-79CD-FF05-C0DB-14016B11B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0144" y="1094517"/>
            <a:ext cx="8621035" cy="5484040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7E54895-101F-23C1-973C-6569BF6F2802}"/>
              </a:ext>
            </a:extLst>
          </p:cNvPr>
          <p:cNvSpPr/>
          <p:nvPr/>
        </p:nvSpPr>
        <p:spPr>
          <a:xfrm>
            <a:off x="2121242" y="3840893"/>
            <a:ext cx="8618837" cy="46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7697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Through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Time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60CFAE9C-4D9F-53A4-9C9B-0DA77D563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2985" y="1166598"/>
            <a:ext cx="7628597" cy="5236905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04273C8-E60A-686A-E863-D6178EF2B832}"/>
              </a:ext>
            </a:extLst>
          </p:cNvPr>
          <p:cNvSpPr/>
          <p:nvPr/>
        </p:nvSpPr>
        <p:spPr>
          <a:xfrm>
            <a:off x="1647567" y="2914135"/>
            <a:ext cx="872181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395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Through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Time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Tipo de letra, desenho&#10;&#10;Descrição gerada automaticamente">
            <a:extLst>
              <a:ext uri="{FF2B5EF4-FFF2-40B4-BE49-F238E27FC236}">
                <a16:creationId xmlns:a16="http://schemas.microsoft.com/office/drawing/2014/main" id="{9191DF88-D7D6-66B4-0DF1-DFD53A5CA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7595" y="1115111"/>
            <a:ext cx="9576809" cy="5401662"/>
          </a:xfrm>
        </p:spPr>
      </p:pic>
    </p:spTree>
    <p:extLst>
      <p:ext uri="{BB962C8B-B14F-4D97-AF65-F5344CB8AC3E}">
        <p14:creationId xmlns:p14="http://schemas.microsoft.com/office/powerpoint/2010/main" val="3821481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Standard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Flow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Exploding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0176FE7-1B0D-B9D5-2853-529D52A70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7277" y="1550665"/>
            <a:ext cx="10523580" cy="4530553"/>
          </a:xfrm>
        </p:spPr>
      </p:pic>
    </p:spTree>
    <p:extLst>
      <p:ext uri="{BB962C8B-B14F-4D97-AF65-F5344CB8AC3E}">
        <p14:creationId xmlns:p14="http://schemas.microsoft.com/office/powerpoint/2010/main" val="659768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Standard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Flow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F1C1D858-0776-E5F9-36D2-E7CA409DB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629" y="1488882"/>
            <a:ext cx="10883985" cy="4643823"/>
          </a:xfrm>
        </p:spPr>
      </p:pic>
    </p:spTree>
    <p:extLst>
      <p:ext uri="{BB962C8B-B14F-4D97-AF65-F5344CB8AC3E}">
        <p14:creationId xmlns:p14="http://schemas.microsoft.com/office/powerpoint/2010/main" val="3639437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Long-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Term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Dependencies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Tipo de letra, algebra&#10;&#10;Descrição gerada automaticamente">
            <a:extLst>
              <a:ext uri="{FF2B5EF4-FFF2-40B4-BE49-F238E27FC236}">
                <a16:creationId xmlns:a16="http://schemas.microsoft.com/office/drawing/2014/main" id="{DDFA0948-6134-3817-5763-A54D77ECC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07" y="1324125"/>
            <a:ext cx="5402477" cy="5004229"/>
          </a:xfrm>
        </p:spPr>
      </p:pic>
    </p:spTree>
    <p:extLst>
      <p:ext uri="{BB962C8B-B14F-4D97-AF65-F5344CB8AC3E}">
        <p14:creationId xmlns:p14="http://schemas.microsoft.com/office/powerpoint/2010/main" val="100540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Long-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Term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Dependencies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Tipo de letra, algebra&#10;&#10;Descrição gerada automaticamente">
            <a:extLst>
              <a:ext uri="{FF2B5EF4-FFF2-40B4-BE49-F238E27FC236}">
                <a16:creationId xmlns:a16="http://schemas.microsoft.com/office/drawing/2014/main" id="{D8AC425A-637B-E80C-7DA3-F866D640F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949" y="1222697"/>
            <a:ext cx="10521263" cy="5237977"/>
          </a:xfrm>
        </p:spPr>
      </p:pic>
    </p:spTree>
    <p:extLst>
      <p:ext uri="{BB962C8B-B14F-4D97-AF65-F5344CB8AC3E}">
        <p14:creationId xmlns:p14="http://schemas.microsoft.com/office/powerpoint/2010/main" val="3658175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Long-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Term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Dependencies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3" name="Marcador de Posição de Conteúdo 1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55550440-5258-C007-77A8-D91DCE1D5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870" y="1331720"/>
            <a:ext cx="11163557" cy="4391797"/>
          </a:xfrm>
        </p:spPr>
      </p:pic>
    </p:spTree>
    <p:extLst>
      <p:ext uri="{BB962C8B-B14F-4D97-AF65-F5344CB8AC3E}">
        <p14:creationId xmlns:p14="http://schemas.microsoft.com/office/powerpoint/2010/main" val="280403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Long-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Term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Dependencies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4F2CDD59-4244-C1F4-EC12-11BA2CF45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221" y="1331720"/>
            <a:ext cx="10906124" cy="4288824"/>
          </a:xfrm>
        </p:spPr>
      </p:pic>
    </p:spTree>
    <p:extLst>
      <p:ext uri="{BB962C8B-B14F-4D97-AF65-F5344CB8AC3E}">
        <p14:creationId xmlns:p14="http://schemas.microsoft.com/office/powerpoint/2010/main" val="9532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860E4A57-E167-8E35-D3F8-C51CB12B570F}"/>
              </a:ext>
            </a:extLst>
          </p:cNvPr>
          <p:cNvSpPr/>
          <p:nvPr/>
        </p:nvSpPr>
        <p:spPr>
          <a:xfrm>
            <a:off x="-1" y="1719648"/>
            <a:ext cx="12192001" cy="4458730"/>
          </a:xfrm>
          <a:prstGeom prst="rect">
            <a:avLst/>
          </a:prstGeom>
          <a:solidFill>
            <a:srgbClr val="2F7BCF"/>
          </a:solidFill>
          <a:ln>
            <a:solidFill>
              <a:srgbClr val="2F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144125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Given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can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you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predict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where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next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3" name="Imagem 2" descr="Uma imagem com texto, captura de ecrã, Tipo de letra, Azul elétrico&#10;&#10;Descrição gerada automaticamente">
            <a:extLst>
              <a:ext uri="{FF2B5EF4-FFF2-40B4-BE49-F238E27FC236}">
                <a16:creationId xmlns:a16="http://schemas.microsoft.com/office/drawing/2014/main" id="{3A6A8D6D-8A64-EB99-2AF6-34BC506B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250" r="40372" b="9688"/>
          <a:stretch/>
        </p:blipFill>
        <p:spPr>
          <a:xfrm>
            <a:off x="3048000" y="3306618"/>
            <a:ext cx="3634948" cy="12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75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Long-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Term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Dependencies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B1AD0BCA-756A-A3CA-7C7D-FEB9C1A45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428" y="1332106"/>
            <a:ext cx="11237440" cy="4885295"/>
          </a:xfrm>
        </p:spPr>
      </p:pic>
    </p:spTree>
    <p:extLst>
      <p:ext uri="{BB962C8B-B14F-4D97-AF65-F5344CB8AC3E}">
        <p14:creationId xmlns:p14="http://schemas.microsoft.com/office/powerpoint/2010/main" val="96248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Solutions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/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Exploding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endParaRPr lang="pt-PT" sz="3600" dirty="0" err="1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file, diagrama, Gráfico&#10;&#10;Descrição gerada automaticamente">
            <a:extLst>
              <a:ext uri="{FF2B5EF4-FFF2-40B4-BE49-F238E27FC236}">
                <a16:creationId xmlns:a16="http://schemas.microsoft.com/office/drawing/2014/main" id="{1D64270C-6573-D744-7E6D-2A90C4E89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671" y="1435079"/>
            <a:ext cx="10032656" cy="4360133"/>
          </a:xfrm>
        </p:spPr>
      </p:pic>
    </p:spTree>
    <p:extLst>
      <p:ext uri="{BB962C8B-B14F-4D97-AF65-F5344CB8AC3E}">
        <p14:creationId xmlns:p14="http://schemas.microsoft.com/office/powerpoint/2010/main" val="3633053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Solutions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/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Exploding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endParaRPr lang="pt-PT" sz="3600" dirty="0" err="1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Tipo de letra, diagrama, captura de ecrã&#10;&#10;Descrição gerada automaticamente">
            <a:extLst>
              <a:ext uri="{FF2B5EF4-FFF2-40B4-BE49-F238E27FC236}">
                <a16:creationId xmlns:a16="http://schemas.microsoft.com/office/drawing/2014/main" id="{D570EF1A-20B5-D3DC-C3AB-2F1F5EB6C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104" y="1249728"/>
            <a:ext cx="11041791" cy="4802916"/>
          </a:xfrm>
        </p:spPr>
      </p:pic>
    </p:spTree>
    <p:extLst>
      <p:ext uri="{BB962C8B-B14F-4D97-AF65-F5344CB8AC3E}">
        <p14:creationId xmlns:p14="http://schemas.microsoft.com/office/powerpoint/2010/main" val="1776507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Solutions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/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Exploding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Gradient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Clipping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Set a </a:t>
            </a:r>
            <a:r>
              <a:rPr lang="pt-PT" sz="3000" dirty="0" err="1">
                <a:ea typeface="+mn-lt"/>
                <a:cs typeface="+mn-lt"/>
              </a:rPr>
              <a:t>maximum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threshold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gradients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prevent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becoming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excessively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large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dirty="0" err="1">
                <a:ea typeface="+mn-lt"/>
                <a:cs typeface="+mn-lt"/>
              </a:rPr>
              <a:t>effectively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addressing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exploding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gradient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problem</a:t>
            </a:r>
            <a:r>
              <a:rPr lang="pt-PT" sz="3000" dirty="0">
                <a:ea typeface="+mn-lt"/>
                <a:cs typeface="+mn-lt"/>
              </a:rPr>
              <a:t>.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Truncated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Backpropagation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Through</a:t>
            </a:r>
            <a:r>
              <a:rPr lang="pt-PT" b="1" dirty="0">
                <a:ea typeface="+mn-lt"/>
                <a:cs typeface="+mn-lt"/>
              </a:rPr>
              <a:t> Time (TBPTT):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Limits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time steps for </a:t>
            </a:r>
            <a:r>
              <a:rPr lang="pt-PT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gradients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backpropagated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after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forward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pass</a:t>
            </a:r>
            <a:r>
              <a:rPr lang="pt-PT" dirty="0">
                <a:ea typeface="+mn-lt"/>
                <a:cs typeface="+mn-lt"/>
              </a:rPr>
              <a:t>. For </a:t>
            </a:r>
            <a:r>
              <a:rPr lang="pt-PT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sequence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100 steps, TBPTT </a:t>
            </a:r>
            <a:r>
              <a:rPr lang="pt-PT" err="1">
                <a:ea typeface="+mn-lt"/>
                <a:cs typeface="+mn-lt"/>
              </a:rPr>
              <a:t>may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backpropagate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through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recent</a:t>
            </a:r>
            <a:r>
              <a:rPr lang="pt-PT" dirty="0">
                <a:ea typeface="+mn-lt"/>
                <a:cs typeface="+mn-lt"/>
              </a:rPr>
              <a:t> 20 steps.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/>
              <a:t>Gated</a:t>
            </a:r>
            <a:r>
              <a:rPr lang="pt-PT" b="1" dirty="0"/>
              <a:t> </a:t>
            </a:r>
            <a:r>
              <a:rPr lang="pt-PT" b="1" dirty="0" err="1"/>
              <a:t>Cells</a:t>
            </a:r>
            <a:r>
              <a:rPr lang="pt-PT" b="1" dirty="0"/>
              <a:t>: </a:t>
            </a:r>
            <a:r>
              <a:rPr lang="pt-PT" dirty="0"/>
              <a:t>use gates to </a:t>
            </a:r>
            <a:r>
              <a:rPr lang="pt-PT" dirty="0" err="1"/>
              <a:t>selectively</a:t>
            </a:r>
            <a:r>
              <a:rPr lang="pt-PT" dirty="0"/>
              <a:t>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remove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within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recurrent</a:t>
            </a:r>
            <a:r>
              <a:rPr lang="pt-PT" dirty="0"/>
              <a:t> </a:t>
            </a:r>
            <a:r>
              <a:rPr lang="pt-PT" dirty="0" err="1"/>
              <a:t>unit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06941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Gated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Cells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Idea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dirty="0">
                <a:ea typeface="+mn-lt"/>
                <a:cs typeface="+mn-lt"/>
              </a:rPr>
              <a:t>use gates to </a:t>
            </a:r>
            <a:r>
              <a:rPr lang="pt-PT" dirty="0" err="1">
                <a:ea typeface="+mn-lt"/>
                <a:cs typeface="+mn-lt"/>
              </a:rPr>
              <a:t>selectively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add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remove </a:t>
            </a:r>
            <a:r>
              <a:rPr lang="pt-PT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recurrent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unit</a:t>
            </a:r>
            <a:endParaRPr lang="pt-PT" sz="3000" dirty="0" err="1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dirty="0">
                <a:ea typeface="+mn-lt"/>
                <a:cs typeface="+mn-lt"/>
              </a:rPr>
              <a:t>Long Short </a:t>
            </a:r>
            <a:r>
              <a:rPr lang="pt-PT" b="1" dirty="0" err="1">
                <a:ea typeface="+mn-lt"/>
                <a:cs typeface="+mn-lt"/>
              </a:rPr>
              <a:t>Term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Memory</a:t>
            </a:r>
            <a:r>
              <a:rPr lang="pt-PT" dirty="0">
                <a:ea typeface="+mn-lt"/>
                <a:cs typeface="+mn-lt"/>
              </a:rPr>
              <a:t> (LSTM) networks </a:t>
            </a:r>
            <a:r>
              <a:rPr lang="pt-PT" dirty="0" err="1">
                <a:ea typeface="+mn-lt"/>
                <a:cs typeface="+mn-lt"/>
              </a:rPr>
              <a:t>rely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gated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cells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tracj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throughout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time steps.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Tipo de letra, símbolo&#10;&#10;Descrição gerada automaticamente">
            <a:extLst>
              <a:ext uri="{FF2B5EF4-FFF2-40B4-BE49-F238E27FC236}">
                <a16:creationId xmlns:a16="http://schemas.microsoft.com/office/drawing/2014/main" id="{4AF12B41-004A-5D23-2523-5BDA7410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2603801"/>
            <a:ext cx="76390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75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Long-Short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Term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Memory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(LSTM)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PT" sz="3000" dirty="0" err="1">
                <a:ea typeface="+mn-lt"/>
                <a:cs typeface="+mn-lt"/>
              </a:rPr>
              <a:t>Gated</a:t>
            </a:r>
            <a:r>
              <a:rPr lang="pt-PT" sz="3000" dirty="0">
                <a:ea typeface="+mn-lt"/>
                <a:cs typeface="+mn-lt"/>
              </a:rPr>
              <a:t> LSTM </a:t>
            </a:r>
            <a:r>
              <a:rPr lang="pt-PT" sz="3000" dirty="0" err="1">
                <a:ea typeface="+mn-lt"/>
                <a:cs typeface="+mn-lt"/>
              </a:rPr>
              <a:t>cells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control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information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flow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marL="971550" lvl="1" indent="-514350">
              <a:buAutoNum type="arabicParenR"/>
            </a:pPr>
            <a:r>
              <a:rPr lang="pt-PT" sz="2600" dirty="0">
                <a:ea typeface="+mn-lt"/>
                <a:cs typeface="+mn-lt"/>
              </a:rPr>
              <a:t>Forget 2) </a:t>
            </a:r>
            <a:r>
              <a:rPr lang="pt-PT" sz="2600" dirty="0" err="1">
                <a:ea typeface="+mn-lt"/>
                <a:cs typeface="+mn-lt"/>
              </a:rPr>
              <a:t>Store</a:t>
            </a:r>
            <a:r>
              <a:rPr lang="pt-PT" sz="2600" dirty="0">
                <a:ea typeface="+mn-lt"/>
                <a:cs typeface="+mn-lt"/>
              </a:rPr>
              <a:t> 3)</a:t>
            </a:r>
            <a:r>
              <a:rPr lang="pt-PT" sz="2600" dirty="0" err="1">
                <a:ea typeface="+mn-lt"/>
                <a:cs typeface="+mn-lt"/>
              </a:rPr>
              <a:t>update</a:t>
            </a:r>
            <a:r>
              <a:rPr lang="pt-PT" sz="2600" dirty="0">
                <a:ea typeface="+mn-lt"/>
                <a:cs typeface="+mn-lt"/>
              </a:rPr>
              <a:t> 4) Output</a:t>
            </a: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514350" indent="-514350">
              <a:buFont typeface="Arial"/>
              <a:buChar char="•"/>
            </a:pPr>
            <a:endParaRPr lang="pt-PT" sz="3000" dirty="0">
              <a:ea typeface="+mn-lt"/>
              <a:cs typeface="+mn-lt"/>
            </a:endParaRPr>
          </a:p>
          <a:p>
            <a:pPr marL="514350" indent="-514350">
              <a:buFont typeface="Arial"/>
              <a:buChar char="•"/>
            </a:pPr>
            <a:r>
              <a:rPr lang="pt-PT" sz="3000" dirty="0">
                <a:ea typeface="+mn-lt"/>
                <a:cs typeface="+mn-lt"/>
              </a:rPr>
              <a:t>LSTM </a:t>
            </a:r>
            <a:r>
              <a:rPr lang="pt-PT" sz="3000" dirty="0" err="1">
                <a:ea typeface="+mn-lt"/>
                <a:cs typeface="+mn-lt"/>
              </a:rPr>
              <a:t>cells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dirty="0" err="1">
                <a:ea typeface="+mn-lt"/>
                <a:cs typeface="+mn-lt"/>
              </a:rPr>
              <a:t>able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track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information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throughout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many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timesteps</a:t>
            </a:r>
            <a:endParaRPr lang="pt-PT" sz="300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arenR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diagrama, Esquema, captura de ecrã, design&#10;&#10;Descrição gerada automaticamente">
            <a:extLst>
              <a:ext uri="{FF2B5EF4-FFF2-40B4-BE49-F238E27FC236}">
                <a16:creationId xmlns:a16="http://schemas.microsoft.com/office/drawing/2014/main" id="{20467B03-91F7-6357-40A6-DAFE733F1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30" y="2367349"/>
            <a:ext cx="8582539" cy="29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5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Long-Short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Term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Memory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(LSTM)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PT" sz="3000" dirty="0" err="1">
                <a:ea typeface="+mn-lt"/>
                <a:cs typeface="+mn-lt"/>
              </a:rPr>
              <a:t>Gated</a:t>
            </a:r>
            <a:r>
              <a:rPr lang="pt-PT" sz="3000" dirty="0">
                <a:ea typeface="+mn-lt"/>
                <a:cs typeface="+mn-lt"/>
              </a:rPr>
              <a:t> LSTM </a:t>
            </a:r>
            <a:r>
              <a:rPr lang="pt-PT" sz="3000" dirty="0" err="1">
                <a:ea typeface="+mn-lt"/>
                <a:cs typeface="+mn-lt"/>
              </a:rPr>
              <a:t>cells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control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information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flow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marL="971550" lvl="1" indent="-514350">
              <a:buAutoNum type="arabicParenR"/>
            </a:pPr>
            <a:r>
              <a:rPr lang="pt-PT" sz="2600" dirty="0">
                <a:ea typeface="+mn-lt"/>
                <a:cs typeface="+mn-lt"/>
              </a:rPr>
              <a:t>Forget 2) </a:t>
            </a:r>
            <a:r>
              <a:rPr lang="pt-PT" sz="2600" dirty="0" err="1">
                <a:ea typeface="+mn-lt"/>
                <a:cs typeface="+mn-lt"/>
              </a:rPr>
              <a:t>Store</a:t>
            </a:r>
            <a:r>
              <a:rPr lang="pt-PT" sz="2600" dirty="0">
                <a:ea typeface="+mn-lt"/>
                <a:cs typeface="+mn-lt"/>
              </a:rPr>
              <a:t> 3)</a:t>
            </a:r>
            <a:r>
              <a:rPr lang="pt-PT" sz="2600" dirty="0" err="1">
                <a:ea typeface="+mn-lt"/>
                <a:cs typeface="+mn-lt"/>
              </a:rPr>
              <a:t>update</a:t>
            </a:r>
            <a:r>
              <a:rPr lang="pt-PT" sz="2600" dirty="0">
                <a:ea typeface="+mn-lt"/>
                <a:cs typeface="+mn-lt"/>
              </a:rPr>
              <a:t> 4) Output</a:t>
            </a: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arenR"/>
            </a:pPr>
            <a:endParaRPr lang="pt-PT" sz="2600" dirty="0">
              <a:ea typeface="+mn-lt"/>
              <a:cs typeface="+mn-lt"/>
            </a:endParaRPr>
          </a:p>
          <a:p>
            <a:pPr marL="514350" indent="-514350">
              <a:buFont typeface="Arial"/>
              <a:buChar char="•"/>
            </a:pPr>
            <a:endParaRPr lang="pt-PT" sz="3000" dirty="0">
              <a:ea typeface="+mn-lt"/>
              <a:cs typeface="+mn-lt"/>
            </a:endParaRPr>
          </a:p>
          <a:p>
            <a:pPr marL="514350" indent="-514350">
              <a:buFont typeface="Arial"/>
              <a:buChar char="•"/>
            </a:pPr>
            <a:r>
              <a:rPr lang="pt-PT" sz="3000" dirty="0">
                <a:ea typeface="+mn-lt"/>
                <a:cs typeface="+mn-lt"/>
              </a:rPr>
              <a:t>LSTM </a:t>
            </a:r>
            <a:r>
              <a:rPr lang="pt-PT" sz="3000" dirty="0" err="1">
                <a:ea typeface="+mn-lt"/>
                <a:cs typeface="+mn-lt"/>
              </a:rPr>
              <a:t>cells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dirty="0" err="1">
                <a:ea typeface="+mn-lt"/>
                <a:cs typeface="+mn-lt"/>
              </a:rPr>
              <a:t>able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track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information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throughout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many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timesteps</a:t>
            </a:r>
            <a:endParaRPr lang="pt-PT" sz="300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arenR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captura de ecrã, desenho&#10;&#10;Descrição gerada automaticamente">
            <a:extLst>
              <a:ext uri="{FF2B5EF4-FFF2-40B4-BE49-F238E27FC236}">
                <a16:creationId xmlns:a16="http://schemas.microsoft.com/office/drawing/2014/main" id="{BC7A23AD-C36C-5A1D-4C5A-C328A9C5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1" y="2025135"/>
            <a:ext cx="6096000" cy="33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0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LSTMs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Concepts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err="1">
                <a:ea typeface="+mn-lt"/>
                <a:cs typeface="+mn-lt"/>
              </a:rPr>
              <a:t>Mantain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b="1" err="1">
                <a:ea typeface="+mn-lt"/>
                <a:cs typeface="+mn-lt"/>
              </a:rPr>
              <a:t>cell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state</a:t>
            </a:r>
            <a:endParaRPr lang="pt-PT" sz="3000" b="1" dirty="0">
              <a:ea typeface="+mn-lt"/>
              <a:cs typeface="+mn-lt"/>
            </a:endParaRPr>
          </a:p>
          <a:p>
            <a:endParaRPr lang="pt-PT" sz="3000" b="1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Use </a:t>
            </a:r>
            <a:r>
              <a:rPr lang="pt-PT" sz="3000" b="1" dirty="0">
                <a:ea typeface="+mn-lt"/>
                <a:cs typeface="+mn-lt"/>
              </a:rPr>
              <a:t>gates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control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flow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of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information</a:t>
            </a:r>
            <a:endParaRPr lang="pt-PT" sz="30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dirty="0">
                <a:ea typeface="+mn-lt"/>
                <a:cs typeface="+mn-lt"/>
              </a:rPr>
              <a:t>Forget </a:t>
            </a:r>
            <a:r>
              <a:rPr lang="pt-PT" sz="2600" dirty="0">
                <a:ea typeface="+mn-lt"/>
                <a:cs typeface="+mn-lt"/>
              </a:rPr>
              <a:t>gate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gets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rid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irrelevant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information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dirty="0" err="1">
                <a:ea typeface="+mn-lt"/>
                <a:cs typeface="+mn-lt"/>
              </a:rPr>
              <a:t>Store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relevant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information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from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current</a:t>
            </a:r>
            <a:r>
              <a:rPr lang="pt-PT" sz="2600" dirty="0">
                <a:ea typeface="+mn-lt"/>
                <a:cs typeface="+mn-lt"/>
              </a:rPr>
              <a:t> input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Selectively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b="1" dirty="0" err="1">
                <a:ea typeface="+mn-lt"/>
                <a:cs typeface="+mn-lt"/>
              </a:rPr>
              <a:t>update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cell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state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dirty="0">
                <a:ea typeface="+mn-lt"/>
                <a:cs typeface="+mn-lt"/>
              </a:rPr>
              <a:t>Output</a:t>
            </a:r>
            <a:r>
              <a:rPr lang="pt-PT" sz="2600" dirty="0">
                <a:ea typeface="+mn-lt"/>
                <a:cs typeface="+mn-lt"/>
              </a:rPr>
              <a:t> gate </a:t>
            </a:r>
            <a:r>
              <a:rPr lang="pt-PT" sz="2600" dirty="0" err="1">
                <a:ea typeface="+mn-lt"/>
                <a:cs typeface="+mn-lt"/>
              </a:rPr>
              <a:t>returns</a:t>
            </a:r>
            <a:r>
              <a:rPr lang="pt-PT" sz="2600" dirty="0">
                <a:ea typeface="+mn-lt"/>
                <a:cs typeface="+mn-lt"/>
              </a:rPr>
              <a:t> a </a:t>
            </a:r>
            <a:r>
              <a:rPr lang="pt-PT" sz="2600" dirty="0" err="1">
                <a:ea typeface="+mn-lt"/>
                <a:cs typeface="+mn-lt"/>
              </a:rPr>
              <a:t>filtered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version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cell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state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Backpropagation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through</a:t>
            </a:r>
            <a:r>
              <a:rPr lang="pt-PT" sz="3000" dirty="0">
                <a:ea typeface="+mn-lt"/>
                <a:cs typeface="+mn-lt"/>
              </a:rPr>
              <a:t> time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partially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uninterrupted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gradient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flow</a:t>
            </a:r>
            <a:endParaRPr lang="pt-PT" sz="3000" b="1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6231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Gated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Recurrent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(GRU)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Simplifies</a:t>
            </a:r>
            <a:r>
              <a:rPr lang="pt-PT" sz="3000" dirty="0">
                <a:ea typeface="+mn-lt"/>
                <a:cs typeface="+mn-lt"/>
              </a:rPr>
              <a:t> LSTM </a:t>
            </a:r>
            <a:r>
              <a:rPr lang="pt-PT" sz="3000" dirty="0" err="1">
                <a:ea typeface="+mn-lt"/>
                <a:cs typeface="+mn-lt"/>
              </a:rPr>
              <a:t>by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merging</a:t>
            </a:r>
            <a:r>
              <a:rPr lang="pt-PT" sz="3000" dirty="0">
                <a:ea typeface="+mn-lt"/>
                <a:cs typeface="+mn-lt"/>
              </a:rPr>
              <a:t>: (1) </a:t>
            </a:r>
            <a:r>
              <a:rPr lang="pt-PT" sz="3000" dirty="0" err="1">
                <a:ea typeface="+mn-lt"/>
                <a:cs typeface="+mn-lt"/>
              </a:rPr>
              <a:t>cell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hidden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states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(2) </a:t>
            </a:r>
            <a:r>
              <a:rPr lang="pt-PT" sz="3000" dirty="0" err="1">
                <a:ea typeface="+mn-lt"/>
                <a:cs typeface="+mn-lt"/>
              </a:rPr>
              <a:t>forget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input gates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diagrama, Esquema, captura de ecrã&#10;&#10;Descrição gerada automaticamente">
            <a:extLst>
              <a:ext uri="{FF2B5EF4-FFF2-40B4-BE49-F238E27FC236}">
                <a16:creationId xmlns:a16="http://schemas.microsoft.com/office/drawing/2014/main" id="{7C7745F5-FDDC-B5A9-E90A-47E1CA0E8C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541" t="17316" r="2275" b="12554"/>
          <a:stretch/>
        </p:blipFill>
        <p:spPr>
          <a:xfrm>
            <a:off x="3665837" y="2213743"/>
            <a:ext cx="4762808" cy="39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08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Simple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LSTM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GRU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diagrama, Esquema, captura de ecrã&#10;&#10;Descrição gerada automaticamente">
            <a:extLst>
              <a:ext uri="{FF2B5EF4-FFF2-40B4-BE49-F238E27FC236}">
                <a16:creationId xmlns:a16="http://schemas.microsoft.com/office/drawing/2014/main" id="{AF2FBE3D-96C1-6313-27BD-3A700841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92" y="1719472"/>
            <a:ext cx="10606216" cy="4108974"/>
          </a:xfrm>
          <a:prstGeom prst="rect">
            <a:avLst/>
          </a:prstGeom>
        </p:spPr>
      </p:pic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8A416C4D-9149-FD4E-C0E6-85FDCDD58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092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860E4A57-E167-8E35-D3F8-C51CB12B570F}"/>
              </a:ext>
            </a:extLst>
          </p:cNvPr>
          <p:cNvSpPr/>
          <p:nvPr/>
        </p:nvSpPr>
        <p:spPr>
          <a:xfrm>
            <a:off x="-1" y="1719648"/>
            <a:ext cx="12192001" cy="4458730"/>
          </a:xfrm>
          <a:prstGeom prst="rect">
            <a:avLst/>
          </a:prstGeom>
          <a:solidFill>
            <a:srgbClr val="2F7BCF"/>
          </a:solidFill>
          <a:ln>
            <a:solidFill>
              <a:srgbClr val="2F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144125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Given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can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you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predict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where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next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3" name="Imagem 2" descr="Uma imagem com texto, captura de ecrã, Tipo de letra, Azul elétrico&#10;&#10;Descrição gerada automaticamente">
            <a:extLst>
              <a:ext uri="{FF2B5EF4-FFF2-40B4-BE49-F238E27FC236}">
                <a16:creationId xmlns:a16="http://schemas.microsoft.com/office/drawing/2014/main" id="{3A6A8D6D-8A64-EB99-2AF6-34BC506B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097" b="9718"/>
          <a:stretch/>
        </p:blipFill>
        <p:spPr>
          <a:xfrm>
            <a:off x="3048000" y="3306618"/>
            <a:ext cx="6096000" cy="12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3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Predict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   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Next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Word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Tipo de letra, design&#10;&#10;Descrição gerada automaticamente">
            <a:extLst>
              <a:ext uri="{FF2B5EF4-FFF2-40B4-BE49-F238E27FC236}">
                <a16:creationId xmlns:a16="http://schemas.microsoft.com/office/drawing/2014/main" id="{BF7FF23A-A44A-D568-18C9-BA03164F1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726" y="1435079"/>
            <a:ext cx="10516629" cy="4596970"/>
          </a:xfrm>
        </p:spPr>
      </p:pic>
    </p:spTree>
    <p:extLst>
      <p:ext uri="{BB962C8B-B14F-4D97-AF65-F5344CB8AC3E}">
        <p14:creationId xmlns:p14="http://schemas.microsoft.com/office/powerpoint/2010/main" val="2890610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Predict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   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Next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Word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7D4F6EFF-D978-223C-D2DD-5FE6343EF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104" y="1527755"/>
            <a:ext cx="10516629" cy="4576376"/>
          </a:xfrm>
        </p:spPr>
      </p:pic>
    </p:spTree>
    <p:extLst>
      <p:ext uri="{BB962C8B-B14F-4D97-AF65-F5344CB8AC3E}">
        <p14:creationId xmlns:p14="http://schemas.microsoft.com/office/powerpoint/2010/main" val="710028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Predict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   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Next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Word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93F03264-32CB-9821-9EB8-CF9C7A0E7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590" y="1449495"/>
            <a:ext cx="10938818" cy="4557841"/>
          </a:xfrm>
        </p:spPr>
      </p:pic>
    </p:spTree>
    <p:extLst>
      <p:ext uri="{BB962C8B-B14F-4D97-AF65-F5344CB8AC3E}">
        <p14:creationId xmlns:p14="http://schemas.microsoft.com/office/powerpoint/2010/main" val="302805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Handle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Variable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Lenghts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EA3B02B2-3D9F-8751-3352-F8464534D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4050" y="1717225"/>
            <a:ext cx="8343900" cy="3476625"/>
          </a:xfrm>
        </p:spPr>
      </p:pic>
    </p:spTree>
    <p:extLst>
      <p:ext uri="{BB962C8B-B14F-4D97-AF65-F5344CB8AC3E}">
        <p14:creationId xmlns:p14="http://schemas.microsoft.com/office/powerpoint/2010/main" val="3171531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Capture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Differences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Order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Tipo de letra, logótipo&#10;&#10;Descrição gerada automaticamente">
            <a:extLst>
              <a:ext uri="{FF2B5EF4-FFF2-40B4-BE49-F238E27FC236}">
                <a16:creationId xmlns:a16="http://schemas.microsoft.com/office/drawing/2014/main" id="{9F05740E-58EC-B85E-C400-8EED31333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9737" r="163" b="263"/>
          <a:stretch/>
        </p:blipFill>
        <p:spPr>
          <a:xfrm>
            <a:off x="1872563" y="2089858"/>
            <a:ext cx="8330316" cy="3124204"/>
          </a:xfrm>
        </p:spPr>
      </p:pic>
    </p:spTree>
    <p:extLst>
      <p:ext uri="{BB962C8B-B14F-4D97-AF65-F5344CB8AC3E}">
        <p14:creationId xmlns:p14="http://schemas.microsoft.com/office/powerpoint/2010/main" val="4239948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Design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Criteria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To </a:t>
            </a:r>
            <a:r>
              <a:rPr lang="pt-PT" sz="3000" err="1">
                <a:ea typeface="+mn-lt"/>
                <a:cs typeface="+mn-lt"/>
              </a:rPr>
              <a:t>model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sequences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need</a:t>
            </a:r>
            <a:r>
              <a:rPr lang="pt-PT" sz="3000">
                <a:ea typeface="+mn-lt"/>
                <a:cs typeface="+mn-lt"/>
              </a:rPr>
              <a:t>:</a:t>
            </a:r>
            <a:endParaRPr lang="pt-PT" sz="3000" dirty="0">
              <a:ea typeface="+mn-lt"/>
              <a:cs typeface="+mn-lt"/>
            </a:endParaRPr>
          </a:p>
          <a:p>
            <a:pPr marL="971550" lvl="1" indent="-514350">
              <a:buAutoNum type="arabicPeriod"/>
            </a:pPr>
            <a:r>
              <a:rPr lang="pt-PT" sz="2600" dirty="0" err="1">
                <a:ea typeface="+mn-lt"/>
                <a:cs typeface="+mn-lt"/>
              </a:rPr>
              <a:t>Handle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variable-lenght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sequences</a:t>
            </a:r>
          </a:p>
          <a:p>
            <a:pPr marL="971550" lvl="1" indent="-514350">
              <a:buAutoNum type="arabicPeriod"/>
            </a:pPr>
            <a:r>
              <a:rPr lang="pt-PT" sz="2600" dirty="0" err="1">
                <a:ea typeface="+mn-lt"/>
                <a:cs typeface="+mn-lt"/>
              </a:rPr>
              <a:t>Track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long-term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depencencies</a:t>
            </a:r>
          </a:p>
          <a:p>
            <a:pPr marL="971550" lvl="1" indent="-514350">
              <a:buAutoNum type="arabicPeriod"/>
            </a:pPr>
            <a:r>
              <a:rPr lang="pt-PT" sz="2600" dirty="0" err="1">
                <a:ea typeface="+mn-lt"/>
                <a:cs typeface="+mn-lt"/>
              </a:rPr>
              <a:t>Mantain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information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about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order</a:t>
            </a:r>
          </a:p>
          <a:p>
            <a:pPr marL="971550" lvl="1" indent="-514350">
              <a:buAutoNum type="arabicPeriod"/>
            </a:pPr>
            <a:r>
              <a:rPr lang="pt-PT" sz="2600" dirty="0">
                <a:ea typeface="+mn-lt"/>
                <a:cs typeface="+mn-lt"/>
              </a:rPr>
              <a:t>Share </a:t>
            </a:r>
            <a:r>
              <a:rPr lang="pt-PT" sz="2600" dirty="0" err="1">
                <a:ea typeface="+mn-lt"/>
                <a:cs typeface="+mn-lt"/>
              </a:rPr>
              <a:t>parameters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across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sequence</a:t>
            </a:r>
          </a:p>
          <a:p>
            <a:pPr marL="971550" lvl="1" indent="-514350">
              <a:buAutoNum type="arabicPeriod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eriod"/>
            </a:pPr>
            <a:endParaRPr lang="pt-PT" sz="2600" dirty="0">
              <a:ea typeface="+mn-lt"/>
              <a:cs typeface="+mn-lt"/>
            </a:endParaRPr>
          </a:p>
          <a:p>
            <a:pPr marL="971550" lvl="1" indent="-514350">
              <a:buAutoNum type="arabicPeriod"/>
            </a:pPr>
            <a:endParaRPr lang="pt-PT" sz="2600" dirty="0">
              <a:ea typeface="+mn-lt"/>
              <a:cs typeface="+mn-lt"/>
            </a:endParaRPr>
          </a:p>
          <a:p>
            <a:pPr marL="514350" indent="-514350"/>
            <a:r>
              <a:rPr lang="pt-PT" sz="3000" dirty="0" err="1">
                <a:ea typeface="+mn-lt"/>
                <a:cs typeface="+mn-lt"/>
              </a:rPr>
              <a:t>RNNs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meet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these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sequence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modeling</a:t>
            </a:r>
            <a:r>
              <a:rPr lang="pt-PT" sz="3000" dirty="0">
                <a:ea typeface="+mn-lt"/>
                <a:cs typeface="+mn-lt"/>
              </a:rPr>
              <a:t> design </a:t>
            </a:r>
            <a:r>
              <a:rPr lang="pt-PT" sz="3000" dirty="0" err="1">
                <a:ea typeface="+mn-lt"/>
                <a:cs typeface="+mn-lt"/>
              </a:rPr>
              <a:t>criteria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írculo, captura de ecrã, Tipo de letra&#10;&#10;Descrição gerada automaticamente">
            <a:extLst>
              <a:ext uri="{FF2B5EF4-FFF2-40B4-BE49-F238E27FC236}">
                <a16:creationId xmlns:a16="http://schemas.microsoft.com/office/drawing/2014/main" id="{33BACABC-0CEA-E3C3-384F-5AFC848F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276" y="1523485"/>
            <a:ext cx="19621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71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Example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Task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Music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Generation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diagrama, Gráficos&#10;&#10;Descrição gerada automaticamente">
            <a:extLst>
              <a:ext uri="{FF2B5EF4-FFF2-40B4-BE49-F238E27FC236}">
                <a16:creationId xmlns:a16="http://schemas.microsoft.com/office/drawing/2014/main" id="{99A31CCC-0311-32BF-F9DF-8F2BF96F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73" y="2510610"/>
            <a:ext cx="79152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33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Example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Task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Sentiment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BECD2A87-48A4-45BB-612C-66EB1BBB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2349843"/>
            <a:ext cx="7553325" cy="33528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367D9C6-A1C5-9C82-5F07-8AB4457507A3}"/>
              </a:ext>
            </a:extLst>
          </p:cNvPr>
          <p:cNvSpPr/>
          <p:nvPr/>
        </p:nvSpPr>
        <p:spPr>
          <a:xfrm>
            <a:off x="5941540" y="3964459"/>
            <a:ext cx="4376351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6891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err="1">
                <a:ea typeface="+mn-lt"/>
                <a:cs typeface="+mn-lt"/>
              </a:rPr>
              <a:t>Limitations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RNNs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endParaRPr lang="pt-PT" sz="30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Encoding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bottleneck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Slow, no </a:t>
            </a:r>
            <a:r>
              <a:rPr lang="pt-PT" sz="2600" dirty="0" err="1">
                <a:ea typeface="+mn-lt"/>
                <a:cs typeface="+mn-lt"/>
              </a:rPr>
              <a:t>parallelization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Not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long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memory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8089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texto, file, Tipo de letra, número&#10;&#10;Descrição gerada automaticamente">
            <a:extLst>
              <a:ext uri="{FF2B5EF4-FFF2-40B4-BE49-F238E27FC236}">
                <a16:creationId xmlns:a16="http://schemas.microsoft.com/office/drawing/2014/main" id="{EA52B804-7F79-59B5-F2E3-BB372A43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621" y="2097317"/>
            <a:ext cx="3490784" cy="19219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Sequential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Data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Elements</a:t>
            </a:r>
            <a:r>
              <a:rPr lang="pt-PT" sz="3000" dirty="0">
                <a:ea typeface="+mn-lt"/>
                <a:cs typeface="+mn-lt"/>
              </a:rPr>
              <a:t> in a </a:t>
            </a:r>
            <a:r>
              <a:rPr lang="pt-PT" sz="3000" dirty="0" err="1">
                <a:ea typeface="+mn-lt"/>
                <a:cs typeface="+mn-lt"/>
              </a:rPr>
              <a:t>sequence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occur</a:t>
            </a:r>
            <a:r>
              <a:rPr lang="pt-PT" sz="3000" dirty="0">
                <a:ea typeface="+mn-lt"/>
                <a:cs typeface="+mn-lt"/>
              </a:rPr>
              <a:t> in a </a:t>
            </a:r>
            <a:r>
              <a:rPr lang="pt-PT" sz="3000" dirty="0" err="1">
                <a:ea typeface="+mn-lt"/>
                <a:cs typeface="+mn-lt"/>
              </a:rPr>
              <a:t>certain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order</a:t>
            </a:r>
            <a:endParaRPr lang="pt-PT" sz="300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Elements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depend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each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other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jornal, captura de ecrã, ar livre&#10;&#10;Descrição gerada automaticamente">
            <a:extLst>
              <a:ext uri="{FF2B5EF4-FFF2-40B4-BE49-F238E27FC236}">
                <a16:creationId xmlns:a16="http://schemas.microsoft.com/office/drawing/2014/main" id="{B92E9B4D-0957-8C2B-82E0-E5427CC97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713" y="1556952"/>
            <a:ext cx="2893710" cy="4114800"/>
          </a:xfrm>
          <a:prstGeom prst="rect">
            <a:avLst/>
          </a:prstGeom>
        </p:spPr>
      </p:pic>
      <p:pic>
        <p:nvPicPr>
          <p:cNvPr id="8" name="Imagem 7" descr="Uma imagem com texto, Tipo de letra, file, captura de ecrã&#10;&#10;Descrição gerada automaticamente">
            <a:extLst>
              <a:ext uri="{FF2B5EF4-FFF2-40B4-BE49-F238E27FC236}">
                <a16:creationId xmlns:a16="http://schemas.microsoft.com/office/drawing/2014/main" id="{65BA757E-988C-5772-4E62-5F1558459A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278" r="-178" b="-251"/>
          <a:stretch/>
        </p:blipFill>
        <p:spPr>
          <a:xfrm>
            <a:off x="662612" y="3142735"/>
            <a:ext cx="5378325" cy="3403612"/>
          </a:xfrm>
          <a:prstGeom prst="rect">
            <a:avLst/>
          </a:prstGeom>
        </p:spPr>
      </p:pic>
      <p:pic>
        <p:nvPicPr>
          <p:cNvPr id="9" name="Imagem 8" descr="Uma imagem com ar livre, árvore, pessoa, vestuário&#10;&#10;Descrição gerada automaticamente">
            <a:extLst>
              <a:ext uri="{FF2B5EF4-FFF2-40B4-BE49-F238E27FC236}">
                <a16:creationId xmlns:a16="http://schemas.microsoft.com/office/drawing/2014/main" id="{BB35B86A-157D-36BE-3917-75D74EA31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514" y="4189599"/>
            <a:ext cx="3408406" cy="22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to-One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Description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Processes a </a:t>
            </a:r>
            <a:r>
              <a:rPr lang="pt-PT" sz="3000" b="1" dirty="0">
                <a:ea typeface="+mn-lt"/>
                <a:cs typeface="+mn-lt"/>
              </a:rPr>
              <a:t>single input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produce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b="1" dirty="0">
                <a:ea typeface="+mn-lt"/>
                <a:cs typeface="+mn-lt"/>
              </a:rPr>
              <a:t>single output</a:t>
            </a:r>
            <a:r>
              <a:rPr lang="pt-PT" sz="3000" dirty="0">
                <a:ea typeface="+mn-lt"/>
                <a:cs typeface="+mn-lt"/>
              </a:rPr>
              <a:t>. </a:t>
            </a:r>
            <a:r>
              <a:rPr lang="pt-PT" sz="3000" dirty="0" err="1">
                <a:ea typeface="+mn-lt"/>
                <a:cs typeface="+mn-lt"/>
              </a:rPr>
              <a:t>Typically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used</a:t>
            </a:r>
            <a:r>
              <a:rPr lang="pt-PT" sz="3000" dirty="0">
                <a:ea typeface="+mn-lt"/>
                <a:cs typeface="+mn-lt"/>
              </a:rPr>
              <a:t> in </a:t>
            </a:r>
            <a:r>
              <a:rPr lang="pt-PT" sz="3000" dirty="0" err="1">
                <a:ea typeface="+mn-lt"/>
                <a:cs typeface="+mn-lt"/>
              </a:rPr>
              <a:t>traditional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feedforward</a:t>
            </a:r>
            <a:r>
              <a:rPr lang="pt-PT" sz="3000" dirty="0">
                <a:ea typeface="+mn-lt"/>
                <a:cs typeface="+mn-lt"/>
              </a:rPr>
              <a:t> networks, </a:t>
            </a:r>
            <a:r>
              <a:rPr lang="pt-PT" sz="3000" b="1" dirty="0" err="1">
                <a:ea typeface="+mn-lt"/>
                <a:cs typeface="+mn-lt"/>
              </a:rPr>
              <a:t>not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truly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recurrent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escrita à mão, Tipo de letra&#10;&#10;Descrição gerada automaticamente">
            <a:extLst>
              <a:ext uri="{FF2B5EF4-FFF2-40B4-BE49-F238E27FC236}">
                <a16:creationId xmlns:a16="http://schemas.microsoft.com/office/drawing/2014/main" id="{75EC6C24-CFC2-CB2F-EFBD-842A7490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4966" b="51419"/>
          <a:stretch/>
        </p:blipFill>
        <p:spPr>
          <a:xfrm>
            <a:off x="2800866" y="2727578"/>
            <a:ext cx="2255108" cy="38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2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-to-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Many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Description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Takes </a:t>
            </a:r>
            <a:r>
              <a:rPr lang="pt-PT" sz="3000" b="1" dirty="0" err="1">
                <a:ea typeface="+mn-lt"/>
                <a:cs typeface="+mn-lt"/>
              </a:rPr>
              <a:t>one</a:t>
            </a:r>
            <a:r>
              <a:rPr lang="pt-PT" sz="3000" b="1" dirty="0">
                <a:ea typeface="+mn-lt"/>
                <a:cs typeface="+mn-lt"/>
              </a:rPr>
              <a:t> input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generates</a:t>
            </a:r>
            <a:r>
              <a:rPr lang="pt-PT" sz="3000" dirty="0">
                <a:ea typeface="+mn-lt"/>
                <a:cs typeface="+mn-lt"/>
              </a:rPr>
              <a:t> a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sequence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of</a:t>
            </a:r>
            <a:r>
              <a:rPr lang="pt-PT" sz="3000" b="1" dirty="0">
                <a:ea typeface="+mn-lt"/>
                <a:cs typeface="+mn-lt"/>
              </a:rPr>
              <a:t> outputs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dirty="0" err="1">
                <a:ea typeface="+mn-lt"/>
                <a:cs typeface="+mn-lt"/>
              </a:rPr>
              <a:t>often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used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generating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text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music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escrita à mão, Tipo de letra&#10;&#10;Descrição gerada automaticamente">
            <a:extLst>
              <a:ext uri="{FF2B5EF4-FFF2-40B4-BE49-F238E27FC236}">
                <a16:creationId xmlns:a16="http://schemas.microsoft.com/office/drawing/2014/main" id="{75EC6C24-CFC2-CB2F-EFBD-842A7490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89" r="44257" b="52366"/>
          <a:stretch/>
        </p:blipFill>
        <p:spPr>
          <a:xfrm>
            <a:off x="1019433" y="2933522"/>
            <a:ext cx="4057144" cy="2488192"/>
          </a:xfrm>
          <a:prstGeom prst="rect">
            <a:avLst/>
          </a:prstGeom>
        </p:spPr>
      </p:pic>
      <p:pic>
        <p:nvPicPr>
          <p:cNvPr id="8" name="Imagem 7" descr="Uma imagem com texto, ar livre, a esquiar, pessoa&#10;&#10;Descrição gerada automaticamente">
            <a:extLst>
              <a:ext uri="{FF2B5EF4-FFF2-40B4-BE49-F238E27FC236}">
                <a16:creationId xmlns:a16="http://schemas.microsoft.com/office/drawing/2014/main" id="{67DF1C07-D834-0B21-E8C4-F6CAD93C42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6" r="10330" b="20723"/>
          <a:stretch/>
        </p:blipFill>
        <p:spPr>
          <a:xfrm>
            <a:off x="5684108" y="2492590"/>
            <a:ext cx="5729839" cy="33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Many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to-One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Description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Takes a </a:t>
            </a:r>
            <a:r>
              <a:rPr lang="pt-PT" sz="3000" b="1" dirty="0" err="1">
                <a:ea typeface="+mn-lt"/>
                <a:cs typeface="+mn-lt"/>
              </a:rPr>
              <a:t>sequence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of</a:t>
            </a:r>
            <a:r>
              <a:rPr lang="pt-PT" sz="3000" b="1" dirty="0">
                <a:ea typeface="+mn-lt"/>
                <a:cs typeface="+mn-lt"/>
              </a:rPr>
              <a:t> inputs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produces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b="1" dirty="0">
                <a:ea typeface="+mn-lt"/>
                <a:cs typeface="+mn-lt"/>
              </a:rPr>
              <a:t>single output</a:t>
            </a:r>
            <a:r>
              <a:rPr lang="pt-PT" sz="3000" dirty="0">
                <a:ea typeface="+mn-lt"/>
                <a:cs typeface="+mn-lt"/>
              </a:rPr>
              <a:t>, ideal for </a:t>
            </a:r>
            <a:r>
              <a:rPr lang="pt-PT" sz="3000" dirty="0" err="1">
                <a:ea typeface="+mn-lt"/>
                <a:cs typeface="+mn-lt"/>
              </a:rPr>
              <a:t>analyzing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sequences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escrita à mão, Tipo de letra&#10;&#10;Descrição gerada automaticamente">
            <a:extLst>
              <a:ext uri="{FF2B5EF4-FFF2-40B4-BE49-F238E27FC236}">
                <a16:creationId xmlns:a16="http://schemas.microsoft.com/office/drawing/2014/main" id="{75EC6C24-CFC2-CB2F-EFBD-842A7490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609" b="52997"/>
          <a:stretch/>
        </p:blipFill>
        <p:spPr>
          <a:xfrm>
            <a:off x="338621" y="2768766"/>
            <a:ext cx="4562896" cy="2828052"/>
          </a:xfrm>
          <a:prstGeom prst="rect">
            <a:avLst/>
          </a:prstGeom>
        </p:spPr>
      </p:pic>
      <p:pic>
        <p:nvPicPr>
          <p:cNvPr id="8" name="Imagem 7" descr="Uma imagem com texto, captura de ecrã, Website, Página web&#10;&#10;Descrição gerada automaticamente">
            <a:extLst>
              <a:ext uri="{FF2B5EF4-FFF2-40B4-BE49-F238E27FC236}">
                <a16:creationId xmlns:a16="http://schemas.microsoft.com/office/drawing/2014/main" id="{D3D5648C-3C19-FD01-44F9-DA82E96EF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70" y="2634820"/>
            <a:ext cx="6884516" cy="2968196"/>
          </a:xfrm>
          <a:prstGeom prst="rect">
            <a:avLst/>
          </a:prstGeom>
        </p:spPr>
      </p:pic>
      <p:pic>
        <p:nvPicPr>
          <p:cNvPr id="9" name="Imagem 8" descr="Uma imagem com texto, captura de ecrã, Tipo de letra, logótipo&#10;&#10;Descrição gerada automaticamente">
            <a:extLst>
              <a:ext uri="{FF2B5EF4-FFF2-40B4-BE49-F238E27FC236}">
                <a16:creationId xmlns:a16="http://schemas.microsoft.com/office/drawing/2014/main" id="{703634DD-BE46-881A-FC31-6BB108E66B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243" t="33905" r="73668" b="35193"/>
          <a:stretch/>
        </p:blipFill>
        <p:spPr>
          <a:xfrm>
            <a:off x="7928919" y="4982990"/>
            <a:ext cx="410710" cy="553434"/>
          </a:xfrm>
          <a:prstGeom prst="rect">
            <a:avLst/>
          </a:prstGeom>
        </p:spPr>
      </p:pic>
      <p:pic>
        <p:nvPicPr>
          <p:cNvPr id="11" name="Imagem 10" descr="Uma imagem com texto, captura de ecrã, Tipo de letra, logótipo&#10;&#10;Descrição gerada automaticamente">
            <a:extLst>
              <a:ext uri="{FF2B5EF4-FFF2-40B4-BE49-F238E27FC236}">
                <a16:creationId xmlns:a16="http://schemas.microsoft.com/office/drawing/2014/main" id="{F978CA6B-6B6F-5DA4-0FC8-B53F45BF17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466" t="35622" r="44088" b="35622"/>
          <a:stretch/>
        </p:blipFill>
        <p:spPr>
          <a:xfrm>
            <a:off x="11553568" y="4921206"/>
            <a:ext cx="432491" cy="6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8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Sequence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Many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-to-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Many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err="1">
                <a:ea typeface="+mn-lt"/>
                <a:cs typeface="+mn-lt"/>
              </a:rPr>
              <a:t>Description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Processes a </a:t>
            </a:r>
            <a:r>
              <a:rPr lang="pt-PT" sz="3000" b="1" err="1">
                <a:ea typeface="+mn-lt"/>
                <a:cs typeface="+mn-lt"/>
              </a:rPr>
              <a:t>sequence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of</a:t>
            </a:r>
            <a:r>
              <a:rPr lang="pt-PT" sz="3000" b="1" dirty="0">
                <a:ea typeface="+mn-lt"/>
                <a:cs typeface="+mn-lt"/>
              </a:rPr>
              <a:t> inputs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err="1">
                <a:ea typeface="+mn-lt"/>
                <a:cs typeface="+mn-lt"/>
              </a:rPr>
              <a:t>generate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b="1" err="1">
                <a:ea typeface="+mn-lt"/>
                <a:cs typeface="+mn-lt"/>
              </a:rPr>
              <a:t>sequence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of</a:t>
            </a:r>
            <a:r>
              <a:rPr lang="pt-PT" sz="3000" b="1" dirty="0">
                <a:ea typeface="+mn-lt"/>
                <a:cs typeface="+mn-lt"/>
              </a:rPr>
              <a:t> outputs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useful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where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both</a:t>
            </a:r>
            <a:r>
              <a:rPr lang="pt-PT" sz="3000" dirty="0">
                <a:ea typeface="+mn-lt"/>
                <a:cs typeface="+mn-lt"/>
              </a:rPr>
              <a:t> input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output are </a:t>
            </a:r>
            <a:r>
              <a:rPr lang="pt-PT" sz="3000" err="1">
                <a:ea typeface="+mn-lt"/>
                <a:cs typeface="+mn-lt"/>
              </a:rPr>
              <a:t>sequential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14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Recurrent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escrita à mão, Tipo de letra&#10;&#10;Descrição gerada automaticamente">
            <a:extLst>
              <a:ext uri="{FF2B5EF4-FFF2-40B4-BE49-F238E27FC236}">
                <a16:creationId xmlns:a16="http://schemas.microsoft.com/office/drawing/2014/main" id="{75EC6C24-CFC2-CB2F-EFBD-842A7490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896" b="315"/>
          <a:stretch/>
        </p:blipFill>
        <p:spPr>
          <a:xfrm>
            <a:off x="1997676" y="3314522"/>
            <a:ext cx="8114270" cy="21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79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48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48</vt:i4>
      </vt:variant>
    </vt:vector>
  </HeadingPairs>
  <TitlesOfParts>
    <vt:vector size="49" baseType="lpstr">
      <vt:lpstr>Tema do Office</vt:lpstr>
      <vt:lpstr>Apresentação do PowerPoint</vt:lpstr>
      <vt:lpstr>Given an image of a ball can you predict where it will go next? </vt:lpstr>
      <vt:lpstr>Given an image of a ball can you predict where it will go next? </vt:lpstr>
      <vt:lpstr>Given an image of a ball can you predict where it will go next? </vt:lpstr>
      <vt:lpstr>Sequential Data</vt:lpstr>
      <vt:lpstr>Sequence Applications: One-to-One</vt:lpstr>
      <vt:lpstr>Sequence Applications: One-to-Many</vt:lpstr>
      <vt:lpstr>Sequence Applications: Many-to-One</vt:lpstr>
      <vt:lpstr>Sequence Applications: Many-to-Many</vt:lpstr>
      <vt:lpstr>Sequence Applications: Many-to-Many</vt:lpstr>
      <vt:lpstr>Recall: Feedforward Neural Networks</vt:lpstr>
      <vt:lpstr>Recall: The Perceptron</vt:lpstr>
      <vt:lpstr>Recurrent Neural Networks (RNNs)</vt:lpstr>
      <vt:lpstr>Recurrent Neural Networks (RNNs)</vt:lpstr>
      <vt:lpstr>Recurrent Neural Networks (RNNs)</vt:lpstr>
      <vt:lpstr>Recurrent Neural Networks (RNNs)</vt:lpstr>
      <vt:lpstr>Backpropagation Through Time</vt:lpstr>
      <vt:lpstr>Backpropagation Through Time</vt:lpstr>
      <vt:lpstr>Backpropagation Through Time</vt:lpstr>
      <vt:lpstr>Backpropagation Through Time</vt:lpstr>
      <vt:lpstr>Backpropagation Through Time</vt:lpstr>
      <vt:lpstr>Backpropagation Through Time</vt:lpstr>
      <vt:lpstr>Backpropagation Through Time</vt:lpstr>
      <vt:lpstr>Standard RNN Gradient Flow: Exploding Gradients</vt:lpstr>
      <vt:lpstr>Standard RNN Gradient Flow: Vanishing Gradients</vt:lpstr>
      <vt:lpstr>The Problem of Long-Term Dependencies</vt:lpstr>
      <vt:lpstr>The Problem of Long-Term Dependencies</vt:lpstr>
      <vt:lpstr>The Problem of Long-Term Dependencies</vt:lpstr>
      <vt:lpstr>The Problem of Long-Term Dependencies</vt:lpstr>
      <vt:lpstr>The Problem of Long-Term Dependencies</vt:lpstr>
      <vt:lpstr>Solutions to the Vanishing/Exploding Gradients</vt:lpstr>
      <vt:lpstr>Solutions to the Vanishing/Exploding Gradients</vt:lpstr>
      <vt:lpstr>Solutions to the Vanishing/Exploding Gradients</vt:lpstr>
      <vt:lpstr>Gated Cells</vt:lpstr>
      <vt:lpstr>Long-Short Term Memory (LSTM)</vt:lpstr>
      <vt:lpstr>Long-Short Term Memory (LSTM)</vt:lpstr>
      <vt:lpstr>LSTMs Key Concepts</vt:lpstr>
      <vt:lpstr>Gated Recurrent Unit (GRU)</vt:lpstr>
      <vt:lpstr>Simple RNN vs LSTM vs GRU</vt:lpstr>
      <vt:lpstr>A Sequence Modeling Problem: Predict the     Next Word</vt:lpstr>
      <vt:lpstr>A Sequence Modeling Problem: Predict the     Next Word</vt:lpstr>
      <vt:lpstr>A Sequence Modeling Problem: Predict the     Next Word</vt:lpstr>
      <vt:lpstr>Handle Variable Sequence Lenghts</vt:lpstr>
      <vt:lpstr>Capture Differences in Sequence Order</vt:lpstr>
      <vt:lpstr>Sequence Modeling: Design Criteria</vt:lpstr>
      <vt:lpstr>RNNs Applications and Limitations</vt:lpstr>
      <vt:lpstr>RNNs Applications and Limitations</vt:lpstr>
      <vt:lpstr>RNNs Applications and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574</cp:revision>
  <dcterms:created xsi:type="dcterms:W3CDTF">2024-11-01T10:17:28Z</dcterms:created>
  <dcterms:modified xsi:type="dcterms:W3CDTF">2024-11-06T21:49:49Z</dcterms:modified>
</cp:coreProperties>
</file>